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59" r:id="rId5"/>
    <p:sldId id="257" r:id="rId6"/>
    <p:sldId id="258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5907" autoAdjust="0"/>
  </p:normalViewPr>
  <p:slideViewPr>
    <p:cSldViewPr snapToGrid="0">
      <p:cViewPr varScale="1">
        <p:scale>
          <a:sx n="97" d="100"/>
          <a:sy n="97" d="100"/>
        </p:scale>
        <p:origin x="584" y="48"/>
      </p:cViewPr>
      <p:guideLst/>
    </p:cSldViewPr>
  </p:slideViewPr>
  <p:outlineViewPr>
    <p:cViewPr>
      <p:scale>
        <a:sx n="33" d="100"/>
        <a:sy n="33" d="100"/>
      </p:scale>
      <p:origin x="0" y="-488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7984406" cy="1373070"/>
          </a:xfrm>
        </p:spPr>
        <p:txBody>
          <a:bodyPr/>
          <a:lstStyle/>
          <a:p>
            <a:r>
              <a:rPr lang="sr-Latn-RS" sz="3200" b="1" kern="120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Eight</a:t>
            </a:r>
            <a:r>
              <a:rPr lang="sr-Latn-RS" sz="3200" b="1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sr-Latn-RS" sz="3200" b="1" kern="120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key</a:t>
            </a:r>
            <a:r>
              <a:rPr lang="sr-Latn-RS" sz="3200" b="1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sr-Latn-RS" sz="3200" b="1" kern="120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educational</a:t>
            </a:r>
            <a:r>
              <a:rPr lang="sr-Latn-RS" sz="3200" b="1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sr-Latn-RS" sz="3200" b="1" kern="120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competencies</a:t>
            </a:r>
            <a:r>
              <a:rPr lang="sr-Latn-RS" sz="3200" b="1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sr-Latn-RS" sz="3200" b="1" kern="120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for</a:t>
            </a:r>
            <a:r>
              <a:rPr lang="sr-Latn-RS" sz="3200" b="1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sr-Latn-RS" sz="3200" b="1" kern="120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lifelong</a:t>
            </a:r>
            <a:r>
              <a:rPr lang="sr-Latn-RS" sz="3200" b="1" kern="120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sr-Latn-RS" sz="3200" b="1" kern="120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learning</a:t>
            </a:r>
            <a:endParaRPr lang="sr-Latn-RS" sz="3200" b="1" kern="1200" dirty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44087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024" y="2017986"/>
            <a:ext cx="11735850" cy="4786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Area 6: PROFESSIONAL ENGAGEMENT AND DEVELOPMENT</a:t>
            </a:r>
            <a:endParaRPr lang="en-US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en-US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includes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range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context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collaboration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professional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development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self-reflection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Within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three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levels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complexity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proposed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serve as a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self-evaluation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planning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steps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criteria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differentiating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level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complexity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consistently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entire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set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but are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defined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accordance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nature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reason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nature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fields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as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level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development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current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practice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sphere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country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sr-Latn-R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147" y="956671"/>
            <a:ext cx="10084713" cy="59632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9522" rIns="0" bIns="-95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25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competencies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organized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in 6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categories</a:t>
            </a:r>
            <a:r>
              <a:rPr kumimoji="0" lang="sr-Latn-RS" altLang="sr-Latn-RS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.</a:t>
            </a:r>
            <a:r>
              <a:rPr kumimoji="0" lang="sr-Latn-RS" altLang="sr-Latn-R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r-Latn-RS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70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2699" y="2144111"/>
            <a:ext cx="11735850" cy="4786411"/>
          </a:xfrm>
        </p:spPr>
        <p:txBody>
          <a:bodyPr>
            <a:normAutofit/>
          </a:bodyPr>
          <a:lstStyle/>
          <a:p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formulated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general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General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necessarily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teachers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but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belong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corpus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citizens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Therefore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certain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segments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citizens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teachers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General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which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aimed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teaching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evaluation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assessment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students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professional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development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etc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those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teaching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profession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among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things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technology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order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reshape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teaching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situations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would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without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Certain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overlap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a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certain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sr-Latn-RS" sz="2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147" y="956671"/>
            <a:ext cx="10084713" cy="59632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9522" rIns="0" bIns="-95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25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competencies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organized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in 6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categories</a:t>
            </a:r>
            <a:r>
              <a:rPr kumimoji="0" lang="sr-Latn-RS" altLang="sr-Latn-RS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.</a:t>
            </a:r>
            <a:r>
              <a:rPr kumimoji="0" lang="sr-Latn-RS" altLang="sr-Latn-R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r-Latn-RS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53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167" y="2200866"/>
            <a:ext cx="11748463" cy="4748574"/>
          </a:xfrm>
        </p:spPr>
        <p:txBody>
          <a:bodyPr>
            <a:normAutofit/>
          </a:bodyPr>
          <a:lstStyle/>
          <a:p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Communicating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mother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language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ability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express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interpret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concepts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thoughts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feelings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opinions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orally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Communicating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a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foreign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language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as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mentioned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above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but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includes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skills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summarizing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paraphrasing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interpreting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translating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intercultural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understanding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Mathematical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scientific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technological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mastery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mathematical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literacy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understanding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natural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world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ability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knowledge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technology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assumed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human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such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medicine, transport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</a:t>
            </a:r>
          </a:p>
          <a:p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safe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critical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technologies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recreation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endParaRPr lang="sr-Latn-RS" dirty="0"/>
          </a:p>
        </p:txBody>
      </p:sp>
      <p:sp>
        <p:nvSpPr>
          <p:cNvPr id="4" name="Rectangle 3"/>
          <p:cNvSpPr/>
          <p:nvPr/>
        </p:nvSpPr>
        <p:spPr>
          <a:xfrm>
            <a:off x="1523800" y="744132"/>
            <a:ext cx="792690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sz="3200" dirty="0" err="1"/>
              <a:t>Eight</a:t>
            </a:r>
            <a:r>
              <a:rPr lang="sr-Latn-RS" sz="3200" dirty="0"/>
              <a:t> </a:t>
            </a:r>
            <a:r>
              <a:rPr lang="sr-Latn-RS" sz="3200" dirty="0" err="1"/>
              <a:t>key</a:t>
            </a:r>
            <a:r>
              <a:rPr lang="sr-Latn-RS" sz="3200" dirty="0"/>
              <a:t> </a:t>
            </a:r>
            <a:r>
              <a:rPr lang="sr-Latn-RS" sz="3200" dirty="0" err="1"/>
              <a:t>educational</a:t>
            </a:r>
            <a:r>
              <a:rPr lang="sr-Latn-RS" sz="3200" dirty="0"/>
              <a:t> </a:t>
            </a:r>
            <a:r>
              <a:rPr lang="sr-Latn-RS" sz="3200" dirty="0" err="1"/>
              <a:t>competencies</a:t>
            </a:r>
            <a:r>
              <a:rPr lang="sr-Latn-RS" sz="3200" dirty="0"/>
              <a:t> </a:t>
            </a:r>
            <a:r>
              <a:rPr lang="sr-Latn-RS" sz="3200" dirty="0" err="1"/>
              <a:t>for</a:t>
            </a:r>
            <a:r>
              <a:rPr lang="sr-Latn-RS" sz="3200" dirty="0"/>
              <a:t> </a:t>
            </a:r>
            <a:r>
              <a:rPr lang="sr-Latn-RS" sz="3200" dirty="0" err="1"/>
              <a:t>lifelong</a:t>
            </a:r>
            <a:r>
              <a:rPr lang="sr-Latn-RS" sz="3200" dirty="0"/>
              <a:t> </a:t>
            </a:r>
            <a:r>
              <a:rPr lang="sr-Latn-RS" sz="3200" dirty="0" err="1" smtClean="0"/>
              <a:t>learning</a:t>
            </a:r>
            <a:r>
              <a:rPr lang="en-US" sz="3200" dirty="0" smtClean="0"/>
              <a:t> 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2954353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167" y="2200866"/>
            <a:ext cx="11748463" cy="4748574"/>
          </a:xfrm>
        </p:spPr>
        <p:txBody>
          <a:bodyPr>
            <a:normAutofit/>
          </a:bodyPr>
          <a:lstStyle/>
          <a:p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ability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effectively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manage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one's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independently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a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group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civic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competences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ability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effectively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constructively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participate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one's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life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engage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democratic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increasingly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diverse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societies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sense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initiative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entrepreneurship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ability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ideas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into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activities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through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creativity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innovation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risk-taking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as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ability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plan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manage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projects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Cultural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Awareness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Expression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ability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appreciate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creative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importance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ideas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experiences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feelings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media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such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music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literature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visual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sr-Latn-RS" sz="2600" dirty="0"/>
          </a:p>
        </p:txBody>
      </p:sp>
      <p:sp>
        <p:nvSpPr>
          <p:cNvPr id="4" name="Rectangle 3"/>
          <p:cNvSpPr/>
          <p:nvPr/>
        </p:nvSpPr>
        <p:spPr>
          <a:xfrm>
            <a:off x="1523800" y="744132"/>
            <a:ext cx="792690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Latn-RS" sz="3200" dirty="0" err="1"/>
              <a:t>Eight</a:t>
            </a:r>
            <a:r>
              <a:rPr lang="sr-Latn-RS" sz="3200" dirty="0"/>
              <a:t> </a:t>
            </a:r>
            <a:r>
              <a:rPr lang="sr-Latn-RS" sz="3200" dirty="0" err="1"/>
              <a:t>key</a:t>
            </a:r>
            <a:r>
              <a:rPr lang="sr-Latn-RS" sz="3200" dirty="0"/>
              <a:t> </a:t>
            </a:r>
            <a:r>
              <a:rPr lang="sr-Latn-RS" sz="3200" dirty="0" err="1"/>
              <a:t>educational</a:t>
            </a:r>
            <a:r>
              <a:rPr lang="sr-Latn-RS" sz="3200" dirty="0"/>
              <a:t> </a:t>
            </a:r>
            <a:r>
              <a:rPr lang="sr-Latn-RS" sz="3200" dirty="0" err="1"/>
              <a:t>competencies</a:t>
            </a:r>
            <a:r>
              <a:rPr lang="sr-Latn-RS" sz="3200" dirty="0"/>
              <a:t> </a:t>
            </a:r>
            <a:r>
              <a:rPr lang="sr-Latn-RS" sz="3200" dirty="0" err="1"/>
              <a:t>for</a:t>
            </a:r>
            <a:r>
              <a:rPr lang="sr-Latn-RS" sz="3200" dirty="0"/>
              <a:t> </a:t>
            </a:r>
            <a:r>
              <a:rPr lang="sr-Latn-RS" sz="3200" dirty="0" err="1"/>
              <a:t>lifelong</a:t>
            </a:r>
            <a:r>
              <a:rPr lang="sr-Latn-RS" sz="3200" dirty="0"/>
              <a:t> </a:t>
            </a:r>
            <a:r>
              <a:rPr lang="sr-Latn-RS" sz="3200" dirty="0" err="1"/>
              <a:t>learning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2476969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7984406" cy="1373070"/>
          </a:xfrm>
        </p:spPr>
        <p:txBody>
          <a:bodyPr/>
          <a:lstStyle/>
          <a:p>
            <a:r>
              <a:rPr lang="sr-Latn-RS" dirty="0" err="1"/>
              <a:t>Framework</a:t>
            </a:r>
            <a:r>
              <a:rPr lang="sr-Latn-RS" dirty="0"/>
              <a:t> of </a:t>
            </a:r>
            <a:r>
              <a:rPr lang="sr-Latn-RS" dirty="0" err="1"/>
              <a:t>teachers'</a:t>
            </a:r>
            <a:r>
              <a:rPr lang="sr-Latn-RS" dirty="0"/>
              <a:t> </a:t>
            </a:r>
            <a:r>
              <a:rPr lang="sr-Latn-RS" dirty="0" err="1"/>
              <a:t>digital</a:t>
            </a:r>
            <a:r>
              <a:rPr lang="sr-Latn-RS" dirty="0"/>
              <a:t> </a:t>
            </a:r>
            <a:r>
              <a:rPr lang="sr-Latn-RS" dirty="0" err="1"/>
              <a:t>competences</a:t>
            </a:r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088" y="4515244"/>
            <a:ext cx="3959407" cy="208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668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17986"/>
            <a:ext cx="10815894" cy="45404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800" b="1" kern="1200" dirty="0" smtClean="0">
                <a:solidFill>
                  <a:schemeClr val="tx1"/>
                </a:solidFill>
                <a:effectLst/>
              </a:rPr>
              <a:t>Area 1: DIGITAL ENVIRONMENT</a:t>
            </a:r>
            <a:endParaRPr lang="en-US" sz="2800" b="1" kern="1200" dirty="0" smtClean="0"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endParaRPr lang="sr-Latn-RS" sz="4200" b="1" dirty="0" smtClean="0"/>
          </a:p>
          <a:p>
            <a:pPr marL="0" indent="0">
              <a:buNone/>
            </a:pP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includes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those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digital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competencies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related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to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security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,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information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management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,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application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of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artificial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intelligence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,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ethical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use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of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digital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content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,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protection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and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storage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of data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and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digital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devices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, student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well-being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and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contribution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to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society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.</a:t>
            </a:r>
            <a:endParaRPr lang="sr-Latn-RS" sz="32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147" y="956671"/>
            <a:ext cx="10084713" cy="59632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9522" rIns="0" bIns="-95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25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competencies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organized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in 6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categories</a:t>
            </a:r>
            <a:r>
              <a:rPr kumimoji="0" lang="sr-Latn-RS" altLang="sr-Latn-RS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.</a:t>
            </a:r>
            <a:r>
              <a:rPr kumimoji="0" lang="sr-Latn-RS" altLang="sr-Latn-R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r-Latn-RS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654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17986"/>
            <a:ext cx="10815894" cy="45404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RS" b="1" dirty="0" smtClean="0"/>
          </a:p>
          <a:p>
            <a:pPr marL="0" indent="0">
              <a:buNone/>
            </a:pPr>
            <a:r>
              <a:rPr lang="sr-Latn-RS" b="1" kern="1200" dirty="0" smtClean="0">
                <a:solidFill>
                  <a:schemeClr val="tx1"/>
                </a:solidFill>
                <a:effectLst/>
              </a:rPr>
              <a:t>Area 2: DIGITAL RESOURCES</a:t>
            </a:r>
            <a:endParaRPr lang="en-US" b="1" kern="1200" dirty="0" smtClean="0"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endParaRPr lang="sr-Latn-RS" b="1" dirty="0" smtClean="0"/>
          </a:p>
          <a:p>
            <a:pPr marL="0" indent="0">
              <a:buNone/>
            </a:pP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refers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to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the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competencies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required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for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responsible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and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efficient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Internet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browsing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,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selection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and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evaluation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,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adaptation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and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creation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, as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well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as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for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managing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,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protecting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and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sharing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digital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 </a:t>
            </a:r>
            <a:r>
              <a:rPr lang="sr-Latn-RS" sz="3200" kern="1200" dirty="0" err="1" smtClean="0">
                <a:solidFill>
                  <a:schemeClr val="tx1"/>
                </a:solidFill>
                <a:effectLst/>
              </a:rPr>
              <a:t>content</a:t>
            </a:r>
            <a:r>
              <a:rPr lang="sr-Latn-RS" sz="3200" kern="1200" dirty="0" smtClean="0">
                <a:solidFill>
                  <a:schemeClr val="tx1"/>
                </a:solidFill>
                <a:effectLst/>
              </a:rPr>
              <a:t>.</a:t>
            </a:r>
            <a:endParaRPr lang="sr-Latn-RS" sz="3200" dirty="0"/>
          </a:p>
          <a:p>
            <a:pPr marL="0" indent="0">
              <a:buNone/>
            </a:pPr>
            <a:endParaRPr lang="sr-Latn-RS" sz="3600" dirty="0"/>
          </a:p>
          <a:p>
            <a:endParaRPr lang="sr-Latn-R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147" y="956671"/>
            <a:ext cx="10084713" cy="59632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9522" rIns="0" bIns="-95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25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competencies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organized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in 6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categories</a:t>
            </a:r>
            <a:r>
              <a:rPr kumimoji="0" lang="sr-Latn-RS" altLang="sr-Latn-RS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.</a:t>
            </a:r>
            <a:r>
              <a:rPr kumimoji="0" lang="sr-Latn-RS" altLang="sr-Latn-R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r-Latn-RS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510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17986"/>
            <a:ext cx="10815894" cy="45404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RS" b="1" dirty="0" smtClean="0"/>
          </a:p>
          <a:p>
            <a:pPr marL="0" indent="0">
              <a:buNone/>
            </a:pP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Area 3: TEACHING AND LEARNING</a:t>
            </a:r>
            <a:endParaRPr lang="en-US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sr-Latn-RS" sz="3600" dirty="0" smtClean="0"/>
          </a:p>
          <a:p>
            <a:pPr marL="0" indent="0">
              <a:buNone/>
            </a:pP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includes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those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knowledge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skills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attitudes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planning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pedagogical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technology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teaching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as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classroom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implementation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hybrid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teaching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reference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conditions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within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school's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management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en-US" sz="3600" dirty="0" smtClean="0"/>
              <a:t>.</a:t>
            </a:r>
            <a:endParaRPr lang="sr-Latn-RS" sz="3600" dirty="0" smtClean="0"/>
          </a:p>
          <a:p>
            <a:endParaRPr lang="sr-Latn-R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147" y="956671"/>
            <a:ext cx="10084713" cy="59632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9522" rIns="0" bIns="-95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25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competencies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organized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in 6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categories</a:t>
            </a:r>
            <a:r>
              <a:rPr kumimoji="0" lang="sr-Latn-RS" altLang="sr-Latn-RS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.</a:t>
            </a:r>
            <a:r>
              <a:rPr kumimoji="0" lang="sr-Latn-RS" altLang="sr-Latn-R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r-Latn-RS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74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17986"/>
            <a:ext cx="10815894" cy="45404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RS" b="1" dirty="0" smtClean="0"/>
          </a:p>
          <a:p>
            <a:pPr marL="0" indent="0">
              <a:buNone/>
            </a:pP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Area 4: DEVELOPMENT MONITORING</a:t>
            </a:r>
            <a:endParaRPr lang="en-US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sr-Latn-RS" sz="3600" dirty="0" smtClean="0"/>
          </a:p>
          <a:p>
            <a:pPr marL="0" indent="0">
              <a:buNone/>
            </a:pP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progress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achievements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students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modern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approaches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monitoring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development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progress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formative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summative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assessment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development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reflective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practices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decision-making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data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obtained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basis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analytics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sr-Latn-R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147" y="956671"/>
            <a:ext cx="10084713" cy="59632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9522" rIns="0" bIns="-95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25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competencies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organized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in 6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categories</a:t>
            </a:r>
            <a:r>
              <a:rPr kumimoji="0" lang="sr-Latn-RS" altLang="sr-Latn-RS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.</a:t>
            </a:r>
            <a:r>
              <a:rPr kumimoji="0" lang="sr-Latn-RS" altLang="sr-Latn-R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r-Latn-RS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551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17986"/>
            <a:ext cx="10815894" cy="45404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RS" b="1" dirty="0" smtClean="0"/>
          </a:p>
          <a:p>
            <a:pPr marL="0" indent="0">
              <a:buNone/>
            </a:pP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Area 5: SUPPORT TO STUDENTS IN THE LEARNING PROCESS</a:t>
            </a:r>
            <a:endParaRPr lang="en-US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principle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equity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highlights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potential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technologies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application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principles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universal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design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learning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assistive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technology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implementation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differentiated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sr-Latn-RS" sz="24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instruction</a:t>
            </a:r>
            <a:r>
              <a:rPr lang="sr-Latn-R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sr-Latn-R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147" y="956671"/>
            <a:ext cx="10084713" cy="59632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9522" rIns="0" bIns="-95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25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competencies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organized</a:t>
            </a:r>
            <a:r>
              <a:rPr kumimoji="0" lang="sr-Latn-RS" altLang="sr-Latn-RS" sz="40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in 6 </a:t>
            </a:r>
            <a:r>
              <a:rPr kumimoji="0" lang="sr-Latn-RS" altLang="sr-Latn-RS" sz="4000" b="0" i="0" u="none" strike="noStrike" cap="none" normalizeH="0" baseline="0" dirty="0" err="1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categories</a:t>
            </a:r>
            <a:r>
              <a:rPr kumimoji="0" lang="sr-Latn-RS" altLang="sr-Latn-RS" sz="2100" b="0" i="0" u="none" strike="noStrike" cap="none" normalizeH="0" baseline="0" dirty="0" smtClean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.</a:t>
            </a:r>
            <a:r>
              <a:rPr kumimoji="0" lang="sr-Latn-RS" altLang="sr-Latn-R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r-Latn-RS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29939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120</TotalTime>
  <Words>791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inherit</vt:lpstr>
      <vt:lpstr>Trebuchet MS</vt:lpstr>
      <vt:lpstr>Berlin</vt:lpstr>
      <vt:lpstr>Eight key educational competencies for lifelong learning</vt:lpstr>
      <vt:lpstr>PowerPoint Presentation</vt:lpstr>
      <vt:lpstr>PowerPoint Presentation</vt:lpstr>
      <vt:lpstr>Framework of teachers' digital competences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Okvir digitalniih kompetencija nastavnika</dc:title>
  <dc:creator>Danimir Mandić</dc:creator>
  <cp:lastModifiedBy>Danimir Mandić</cp:lastModifiedBy>
  <cp:revision>14</cp:revision>
  <dcterms:created xsi:type="dcterms:W3CDTF">2024-02-13T09:00:56Z</dcterms:created>
  <dcterms:modified xsi:type="dcterms:W3CDTF">2024-04-27T09:20:16Z</dcterms:modified>
</cp:coreProperties>
</file>